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314" r:id="rId6"/>
    <p:sldId id="291" r:id="rId7"/>
    <p:sldId id="294" r:id="rId8"/>
    <p:sldId id="295" r:id="rId9"/>
    <p:sldId id="296" r:id="rId10"/>
    <p:sldId id="306" r:id="rId11"/>
    <p:sldId id="297" r:id="rId12"/>
    <p:sldId id="310" r:id="rId13"/>
    <p:sldId id="307" r:id="rId14"/>
    <p:sldId id="298" r:id="rId15"/>
    <p:sldId id="311" r:id="rId16"/>
    <p:sldId id="308" r:id="rId17"/>
    <p:sldId id="312" r:id="rId18"/>
    <p:sldId id="299" r:id="rId19"/>
    <p:sldId id="309" r:id="rId20"/>
    <p:sldId id="300" r:id="rId21"/>
    <p:sldId id="301" r:id="rId22"/>
    <p:sldId id="302" r:id="rId23"/>
    <p:sldId id="293" r:id="rId24"/>
    <p:sldId id="316" r:id="rId25"/>
    <p:sldId id="315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" initials="S" lastIdx="1" clrIdx="0">
    <p:extLst>
      <p:ext uri="{19B8F6BF-5375-455C-9EA6-DF929625EA0E}">
        <p15:presenceInfo xmlns:p15="http://schemas.microsoft.com/office/powerpoint/2012/main" userId="09d0c8114735ea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52A"/>
    <a:srgbClr val="1A4570"/>
    <a:srgbClr val="F16B18"/>
    <a:srgbClr val="738AC3"/>
    <a:srgbClr val="B5C1DF"/>
    <a:srgbClr val="374D81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85" autoAdjust="0"/>
  </p:normalViewPr>
  <p:slideViewPr>
    <p:cSldViewPr snapToGrid="0">
      <p:cViewPr>
        <p:scale>
          <a:sx n="50" d="100"/>
          <a:sy n="50" d="100"/>
        </p:scale>
        <p:origin x="138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5-15T15:47:14.883" idx="1">
    <p:pos x="10" y="10"/>
    <p:text>%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1875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576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</a:t>
            </a:r>
            <a:r>
              <a:rPr lang="it-IT" baseline="0" dirty="0" smtClean="0"/>
              <a:t> e % dei pz a 10 e 13 anni di cui ho il </a:t>
            </a:r>
            <a:r>
              <a:rPr lang="it-IT" baseline="0" dirty="0" err="1" smtClean="0"/>
              <a:t>follow</a:t>
            </a:r>
            <a:r>
              <a:rPr lang="it-IT" baseline="0" dirty="0" smtClean="0"/>
              <a:t> 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684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309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14"/>
              <a:tabLst/>
              <a:defRPr/>
            </a:pPr>
            <a:r>
              <a:rPr lang="en-US" dirty="0" smtClean="0"/>
              <a:t>E % </a:t>
            </a:r>
            <a:r>
              <a:rPr lang="en-US" dirty="0" err="1" smtClean="0"/>
              <a:t>Pz</a:t>
            </a:r>
            <a:r>
              <a:rPr lang="en-US" dirty="0" smtClean="0"/>
              <a:t> con follow up</a:t>
            </a:r>
            <a:r>
              <a:rPr lang="en-US" baseline="0" dirty="0" smtClean="0"/>
              <a:t> a 5 per </a:t>
            </a:r>
            <a:r>
              <a:rPr lang="en-US" baseline="0" dirty="0" err="1" smtClean="0"/>
              <a:t>ognuno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due </a:t>
            </a:r>
            <a:r>
              <a:rPr lang="en-US" baseline="0" dirty="0" err="1" smtClean="0"/>
              <a:t>gruppi</a:t>
            </a:r>
            <a:r>
              <a:rPr lang="en-US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14"/>
              <a:tabLst/>
              <a:defRPr/>
            </a:pPr>
            <a:r>
              <a:rPr lang="en-US" baseline="0" dirty="0" smtClean="0"/>
              <a:t>%EWL E %TWL MEDIO DI OGNI INTERVENTO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8752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309" y="1579419"/>
            <a:ext cx="6761019" cy="1700466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Uno per tutti ma non tutti per uno: studio a lungo termine (&lt;= 13 anni) monocentrico longitudinale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3406" y="5409046"/>
            <a:ext cx="5656811" cy="1061027"/>
          </a:xfrm>
        </p:spPr>
        <p:txBody>
          <a:bodyPr>
            <a:noAutofit/>
          </a:bodyPr>
          <a:lstStyle/>
          <a:p>
            <a:pPr algn="r"/>
            <a:r>
              <a:rPr lang="it-IT" sz="1100" dirty="0" smtClean="0">
                <a:solidFill>
                  <a:srgbClr val="C00000"/>
                </a:solidFill>
              </a:rPr>
              <a:t>Dott.ssa S. </a:t>
            </a:r>
            <a:r>
              <a:rPr lang="it-IT" sz="1100" dirty="0" err="1" smtClean="0">
                <a:solidFill>
                  <a:srgbClr val="C00000"/>
                </a:solidFill>
              </a:rPr>
              <a:t>giovampietro</a:t>
            </a:r>
            <a:endParaRPr lang="it-IT" sz="1100" dirty="0" smtClean="0">
              <a:solidFill>
                <a:srgbClr val="C00000"/>
              </a:solidFill>
            </a:endParaRPr>
          </a:p>
          <a:p>
            <a:pPr algn="r"/>
            <a:r>
              <a:rPr lang="it-IT" sz="1100" b="1" dirty="0" smtClean="0">
                <a:solidFill>
                  <a:srgbClr val="C00000"/>
                </a:solidFill>
              </a:rPr>
              <a:t>Ospedale </a:t>
            </a:r>
            <a:r>
              <a:rPr lang="it-IT" sz="1100" b="1" dirty="0" err="1" smtClean="0">
                <a:solidFill>
                  <a:srgbClr val="C00000"/>
                </a:solidFill>
              </a:rPr>
              <a:t>icot</a:t>
            </a:r>
            <a:r>
              <a:rPr lang="it-IT" sz="1100" b="1" dirty="0" smtClean="0">
                <a:solidFill>
                  <a:srgbClr val="C00000"/>
                </a:solidFill>
              </a:rPr>
              <a:t> di latina</a:t>
            </a:r>
          </a:p>
          <a:p>
            <a:pPr algn="r"/>
            <a:r>
              <a:rPr lang="it-IT" sz="1100" dirty="0" smtClean="0">
                <a:solidFill>
                  <a:srgbClr val="C00000"/>
                </a:solidFill>
              </a:rPr>
              <a:t>Centro di eccellenza </a:t>
            </a:r>
            <a:r>
              <a:rPr lang="it-IT" sz="1100" dirty="0" err="1" smtClean="0">
                <a:solidFill>
                  <a:srgbClr val="C00000"/>
                </a:solidFill>
              </a:rPr>
              <a:t>sicob</a:t>
            </a:r>
            <a:r>
              <a:rPr lang="it-IT" sz="1100" dirty="0" smtClean="0">
                <a:solidFill>
                  <a:srgbClr val="C00000"/>
                </a:solidFill>
              </a:rPr>
              <a:t> - responsabile Prof. A. </a:t>
            </a:r>
            <a:r>
              <a:rPr lang="it-IT" sz="1100" dirty="0" err="1" smtClean="0">
                <a:solidFill>
                  <a:srgbClr val="C00000"/>
                </a:solidFill>
              </a:rPr>
              <a:t>iossA</a:t>
            </a:r>
            <a:endParaRPr lang="it-IT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57427"/>
            <a:ext cx="4765171" cy="31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332" y="1250531"/>
            <a:ext cx="2592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</a:rPr>
              <a:t>RISULTATI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40929" y="3875095"/>
            <a:ext cx="6225827" cy="22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Valutazione complessiva dei pazienti operati 2012-2025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Confronto tra Gruppo A (2012-2018) e Gruppo B (2019-2025)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Confronto per follow up a 5 anni 2012vs2019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Valutazione dei pazienti sottoposti a chirurgia revisionale</a:t>
            </a:r>
          </a:p>
        </p:txBody>
      </p:sp>
    </p:spTree>
    <p:extLst>
      <p:ext uri="{BB962C8B-B14F-4D97-AF65-F5344CB8AC3E}">
        <p14:creationId xmlns:p14="http://schemas.microsoft.com/office/powerpoint/2010/main" val="804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30" y="897557"/>
            <a:ext cx="5113603" cy="27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30" y="3852139"/>
            <a:ext cx="4613385" cy="28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75" y="1104223"/>
            <a:ext cx="2808312" cy="359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2833" y="63829"/>
            <a:ext cx="5689600" cy="512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200000"/>
              </a:lnSpc>
            </a:pPr>
            <a:r>
              <a:rPr lang="it-IT" altLang="it-IT" sz="2000" smtClean="0">
                <a:solidFill>
                  <a:srgbClr val="000000"/>
                </a:solidFill>
              </a:rPr>
              <a:t>2. Confronto tra Gruppo A e Gruppo B 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4" y="169369"/>
            <a:ext cx="5109833" cy="35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Risultati Elezioni Commissioni di Albo 2019/2023 – Ordine TSRM PSTRP Lec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88" y="872837"/>
            <a:ext cx="4067886" cy="19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7"/>
          <a:stretch>
            <a:fillRect/>
          </a:stretch>
        </p:blipFill>
        <p:spPr bwMode="auto">
          <a:xfrm>
            <a:off x="819213" y="4087091"/>
            <a:ext cx="6792622" cy="24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5015167" y="5721927"/>
            <a:ext cx="697840" cy="8583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57427"/>
            <a:ext cx="4765171" cy="31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332" y="1250531"/>
            <a:ext cx="2592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</a:rPr>
              <a:t>RISULTATI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40929" y="3875095"/>
            <a:ext cx="6225827" cy="22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Valutazione complessiva dei pazienti operati 2012-2025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Confronto tra Gruppo A (2012-2018) e Gruppo B (2019-2025)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Confronto per follow up a 5 anni 2012vs2019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Valutazione dei pazienti sottoposti a chirurgia revisionale</a:t>
            </a:r>
          </a:p>
        </p:txBody>
      </p:sp>
    </p:spTree>
    <p:extLst>
      <p:ext uri="{BB962C8B-B14F-4D97-AF65-F5344CB8AC3E}">
        <p14:creationId xmlns:p14="http://schemas.microsoft.com/office/powerpoint/2010/main" val="19050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Bariatric Surgery | Andrea Bariatric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602961"/>
            <a:ext cx="235426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12" y="3485140"/>
            <a:ext cx="41560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74613" y="-23813"/>
            <a:ext cx="4067139" cy="7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3. Confronto 2012 vs 2019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60639"/>
              </p:ext>
            </p:extLst>
          </p:nvPr>
        </p:nvGraphicFramePr>
        <p:xfrm>
          <a:off x="395288" y="1282700"/>
          <a:ext cx="3240087" cy="1858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751">
                  <a:extLst>
                    <a:ext uri="{9D8B030D-6E8A-4147-A177-3AD203B41FA5}">
                      <a16:colId xmlns:a16="http://schemas.microsoft.com/office/drawing/2014/main" val="375558909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9199707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3790675535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Procedura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N.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6326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Sleeve </a:t>
                      </a:r>
                      <a:r>
                        <a:rPr lang="it-IT" sz="1100" dirty="0" err="1">
                          <a:effectLst/>
                        </a:rPr>
                        <a:t>gastrectomy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9003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Roux-en-Y </a:t>
                      </a:r>
                      <a:r>
                        <a:rPr lang="it-IT" sz="1100" dirty="0" err="1">
                          <a:effectLst/>
                        </a:rPr>
                        <a:t>gastric</a:t>
                      </a:r>
                      <a:r>
                        <a:rPr lang="it-IT" sz="1100" dirty="0">
                          <a:effectLst/>
                        </a:rPr>
                        <a:t> bypass (RYGB)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323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Diversione </a:t>
                      </a:r>
                      <a:r>
                        <a:rPr lang="it-IT" sz="1100" dirty="0" err="1">
                          <a:effectLst/>
                        </a:rPr>
                        <a:t>bilio</a:t>
                      </a:r>
                      <a:r>
                        <a:rPr lang="it-IT" sz="1100" dirty="0">
                          <a:effectLst/>
                        </a:rPr>
                        <a:t>-pancreatica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35215"/>
                  </a:ext>
                </a:extLst>
              </a:tr>
              <a:tr h="41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Plicatura gastrica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495" marR="63495" marT="63496" marB="634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62072"/>
                  </a:ext>
                </a:extLst>
              </a:tr>
            </a:tbl>
          </a:graphicData>
        </a:graphic>
      </p:graphicFrame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981738" y="1734055"/>
            <a:ext cx="2498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+mn-lt"/>
              </a:rPr>
              <a:t>La sleeve </a:t>
            </a:r>
            <a:r>
              <a:rPr lang="it-IT" altLang="it-IT" sz="1100" dirty="0" err="1">
                <a:latin typeface="+mn-lt"/>
              </a:rPr>
              <a:t>gastrectomy</a:t>
            </a:r>
            <a:r>
              <a:rPr lang="it-IT" altLang="it-IT" sz="1100" dirty="0">
                <a:latin typeface="+mn-lt"/>
              </a:rPr>
              <a:t> rappresenta la quasi totalità delle procedure eseguite nel 2012, con utilizzo marginale di tecniche alternative.</a:t>
            </a:r>
          </a:p>
        </p:txBody>
      </p:sp>
      <p:sp>
        <p:nvSpPr>
          <p:cNvPr id="7" name="Rettangolo 2"/>
          <p:cNvSpPr>
            <a:spLocks noChangeArrowheads="1"/>
          </p:cNvSpPr>
          <p:nvPr/>
        </p:nvSpPr>
        <p:spPr bwMode="auto">
          <a:xfrm>
            <a:off x="354013" y="995206"/>
            <a:ext cx="31181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b="1" dirty="0">
                <a:latin typeface="+mn-lt"/>
                <a:cs typeface="Arial" panose="020B0604020202020204" pitchFamily="34" charset="0"/>
              </a:rPr>
              <a:t>Distribuzione delle procedure </a:t>
            </a:r>
            <a:r>
              <a:rPr lang="it-IT" altLang="it-IT" sz="1100" b="1" dirty="0" err="1">
                <a:latin typeface="+mn-lt"/>
                <a:cs typeface="Arial" panose="020B0604020202020204" pitchFamily="34" charset="0"/>
              </a:rPr>
              <a:t>bariatriche</a:t>
            </a:r>
            <a:r>
              <a:rPr lang="it-IT" altLang="it-IT" sz="1100" b="1" dirty="0">
                <a:latin typeface="+mn-lt"/>
                <a:cs typeface="Arial" panose="020B0604020202020204" pitchFamily="34" charset="0"/>
              </a:rPr>
              <a:t> nel 2012</a:t>
            </a:r>
            <a:endParaRPr lang="it-IT" altLang="it-IT" sz="11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21467"/>
              </p:ext>
            </p:extLst>
          </p:nvPr>
        </p:nvGraphicFramePr>
        <p:xfrm>
          <a:off x="354013" y="4301259"/>
          <a:ext cx="3838575" cy="15986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51175">
                  <a:extLst>
                    <a:ext uri="{9D8B030D-6E8A-4147-A177-3AD203B41FA5}">
                      <a16:colId xmlns:a16="http://schemas.microsoft.com/office/drawing/2014/main" val="251150241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1416976573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1579043393"/>
                    </a:ext>
                  </a:extLst>
                </a:gridCol>
              </a:tblGrid>
              <a:tr h="31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Procedura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N.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68205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Sleeve </a:t>
                      </a:r>
                      <a:r>
                        <a:rPr lang="it-IT" sz="1100" dirty="0" err="1">
                          <a:effectLst/>
                        </a:rPr>
                        <a:t>gastrectomy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107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57,5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65737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One-anastomosis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gastric</a:t>
                      </a:r>
                      <a:r>
                        <a:rPr lang="it-IT" sz="1100" dirty="0">
                          <a:effectLst/>
                        </a:rPr>
                        <a:t> bypass (OAGB/MGB)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21,5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06104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Roux-en-Y </a:t>
                      </a:r>
                      <a:r>
                        <a:rPr lang="it-IT" sz="1100" dirty="0" err="1">
                          <a:effectLst/>
                        </a:rPr>
                        <a:t>gastric</a:t>
                      </a:r>
                      <a:r>
                        <a:rPr lang="it-IT" sz="1100" dirty="0">
                          <a:effectLst/>
                        </a:rPr>
                        <a:t> bypass (RYGB)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18,8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93635"/>
                  </a:ext>
                </a:extLst>
              </a:tr>
              <a:tr h="31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SADI-S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475" marB="63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13755"/>
                  </a:ext>
                </a:extLst>
              </a:tr>
            </a:tbl>
          </a:graphicData>
        </a:graphic>
      </p:graphicFrame>
      <p:sp>
        <p:nvSpPr>
          <p:cNvPr id="9" name="Rettangolo 9"/>
          <p:cNvSpPr>
            <a:spLocks noChangeArrowheads="1"/>
          </p:cNvSpPr>
          <p:nvPr/>
        </p:nvSpPr>
        <p:spPr bwMode="auto">
          <a:xfrm>
            <a:off x="354013" y="5925551"/>
            <a:ext cx="457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+mn-lt"/>
                <a:cs typeface="Arial" panose="020B0604020202020204" pitchFamily="34" charset="0"/>
              </a:rPr>
              <a:t>Nel 2019 si osserva una marcata diversificazione delle procedure, con significativo incremento delle tecniche di bypass.</a:t>
            </a:r>
            <a:endParaRPr lang="it-IT" altLang="it-IT" sz="1100" dirty="0">
              <a:latin typeface="+mn-lt"/>
            </a:endParaRPr>
          </a:p>
        </p:txBody>
      </p:sp>
      <p:sp>
        <p:nvSpPr>
          <p:cNvPr id="10" name="Rettangolo 6"/>
          <p:cNvSpPr>
            <a:spLocks noChangeArrowheads="1"/>
          </p:cNvSpPr>
          <p:nvPr/>
        </p:nvSpPr>
        <p:spPr bwMode="auto">
          <a:xfrm>
            <a:off x="354013" y="3907453"/>
            <a:ext cx="3118161" cy="2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Tx/>
              <a:buFontTx/>
              <a:buNone/>
            </a:pPr>
            <a:r>
              <a:rPr lang="it-IT" altLang="it-IT" sz="1100" b="1" dirty="0">
                <a:latin typeface="+mn-lt"/>
              </a:rPr>
              <a:t>Distribuzione delle procedure </a:t>
            </a:r>
            <a:r>
              <a:rPr lang="it-IT" altLang="it-IT" sz="1100" b="1" dirty="0" err="1">
                <a:latin typeface="+mn-lt"/>
              </a:rPr>
              <a:t>bariatriche</a:t>
            </a:r>
            <a:r>
              <a:rPr lang="it-IT" altLang="it-IT" sz="1100" b="1" dirty="0">
                <a:latin typeface="+mn-lt"/>
              </a:rPr>
              <a:t> nel 2019</a:t>
            </a:r>
            <a:endParaRPr lang="it-IT" altLang="it-IT" sz="1100" b="1" dirty="0">
              <a:solidFill>
                <a:srgbClr val="4343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9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40" y="215549"/>
            <a:ext cx="3707678" cy="30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56" y="215549"/>
            <a:ext cx="4044146" cy="31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6" y="3549121"/>
            <a:ext cx="3698442" cy="31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95" y="3549121"/>
            <a:ext cx="3973467" cy="32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421698" y="855518"/>
            <a:ext cx="477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21698" y="4278962"/>
            <a:ext cx="477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5305081" y="1316686"/>
            <a:ext cx="86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/>
              <a:t>VS</a:t>
            </a:r>
          </a:p>
        </p:txBody>
      </p: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5346645" y="4740130"/>
            <a:ext cx="86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/>
              <a:t>VS</a:t>
            </a:r>
          </a:p>
        </p:txBody>
      </p:sp>
      <p:sp>
        <p:nvSpPr>
          <p:cNvPr id="10" name="CasellaDiTesto 15"/>
          <p:cNvSpPr txBox="1">
            <a:spLocks noChangeArrowheads="1"/>
          </p:cNvSpPr>
          <p:nvPr/>
        </p:nvSpPr>
        <p:spPr bwMode="auto">
          <a:xfrm>
            <a:off x="11322129" y="4292816"/>
            <a:ext cx="477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9</a:t>
            </a:r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11372040" y="864826"/>
            <a:ext cx="477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10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57427"/>
            <a:ext cx="4765171" cy="31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332" y="1250531"/>
            <a:ext cx="2592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</a:rPr>
              <a:t>RISULTATI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40929" y="3875095"/>
            <a:ext cx="6225827" cy="22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Valutazione complessiva dei pazienti operati 2012-2025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Confronto tra Gruppo A (2012-2018) e Gruppo B (2019-2025)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latin typeface="+mn-lt"/>
              </a:rPr>
              <a:t>Confronto per follow up a 5 anni 2012vs2019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Valutazione dei pazienti sottoposti a chirurgia revisionale</a:t>
            </a:r>
          </a:p>
        </p:txBody>
      </p:sp>
    </p:spTree>
    <p:extLst>
      <p:ext uri="{BB962C8B-B14F-4D97-AF65-F5344CB8AC3E}">
        <p14:creationId xmlns:p14="http://schemas.microsoft.com/office/powerpoint/2010/main" val="23055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0" y="1066800"/>
            <a:ext cx="3786960" cy="496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84967" y="167884"/>
            <a:ext cx="88915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/>
              <a:t>4. Valutazione dei pazienti sottoposti a chirurgia revisionale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 dirty="0">
              <a:solidFill>
                <a:schemeClr val="bg1"/>
              </a:solidFill>
            </a:endParaRPr>
          </a:p>
        </p:txBody>
      </p:sp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338760" y="6095925"/>
            <a:ext cx="45027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400" dirty="0" smtClean="0">
                <a:latin typeface="+mn-lt"/>
              </a:rPr>
              <a:t>Confronto </a:t>
            </a:r>
            <a:r>
              <a:rPr lang="it-IT" altLang="it-IT" sz="1400" dirty="0">
                <a:latin typeface="+mn-lt"/>
              </a:rPr>
              <a:t>della composizione delle redo-</a:t>
            </a:r>
            <a:r>
              <a:rPr lang="it-IT" altLang="it-IT" sz="1400" dirty="0" err="1">
                <a:latin typeface="+mn-lt"/>
              </a:rPr>
              <a:t>surgery</a:t>
            </a:r>
            <a:r>
              <a:rPr lang="it-IT" altLang="it-IT" sz="1400" dirty="0">
                <a:latin typeface="+mn-lt"/>
              </a:rPr>
              <a:t> (pazienti esterni vs interni) nei due periodi di osservazione, con indicazione dei valori assoluti 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e </a:t>
            </a:r>
            <a:r>
              <a:rPr lang="it-IT" altLang="it-IT" sz="1200" dirty="0">
                <a:solidFill>
                  <a:schemeClr val="bg1"/>
                </a:solidFill>
              </a:rPr>
              <a:t>del totale per periodo.”</a:t>
            </a:r>
          </a:p>
        </p:txBody>
      </p:sp>
      <p:cxnSp>
        <p:nvCxnSpPr>
          <p:cNvPr id="5" name="Connettore 2 4"/>
          <p:cNvCxnSpPr>
            <a:endCxn id="7" idx="1"/>
          </p:cNvCxnSpPr>
          <p:nvPr/>
        </p:nvCxnSpPr>
        <p:spPr bwMode="auto">
          <a:xfrm flipV="1">
            <a:off x="4125719" y="2510317"/>
            <a:ext cx="576064" cy="6151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>
            <a:off x="4125719" y="3191246"/>
            <a:ext cx="684274" cy="5271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4701783" y="2325651"/>
            <a:ext cx="161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2012-18 = 36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09993" y="3593459"/>
            <a:ext cx="161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2019-25 = 14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80876" y="1362079"/>
            <a:ext cx="51954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</a:rPr>
              <a:t>TASSO CHIRURGIA REVISIONALE </a:t>
            </a:r>
            <a:endParaRPr lang="it-IT" sz="1600" b="1" dirty="0" smtClean="0">
              <a:solidFill>
                <a:srgbClr val="000000"/>
              </a:solidFill>
            </a:endParaRPr>
          </a:p>
          <a:p>
            <a:endParaRPr lang="it-IT" sz="1600" b="1" dirty="0">
              <a:solidFill>
                <a:srgbClr val="000000"/>
              </a:solidFill>
            </a:endParaRPr>
          </a:p>
          <a:p>
            <a:r>
              <a:rPr lang="it-IT" sz="1600" dirty="0" smtClean="0">
                <a:solidFill>
                  <a:srgbClr val="000000"/>
                </a:solidFill>
              </a:rPr>
              <a:t>TOT</a:t>
            </a:r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9,7%</a:t>
            </a:r>
            <a:endParaRPr lang="it-IT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28600" indent="-228600">
              <a:buAutoNum type="alphaUcParenR"/>
            </a:pPr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7,60%</a:t>
            </a:r>
          </a:p>
          <a:p>
            <a:pPr marL="228600" indent="-228600">
              <a:buFontTx/>
              <a:buAutoNum type="alphaUcParenR"/>
            </a:pPr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12,80%                            </a:t>
            </a:r>
          </a:p>
          <a:p>
            <a:endParaRPr lang="it-IT" sz="16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it-IT" sz="16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it-IT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MAGGIOR INTERVENTO CONVERTITO</a:t>
            </a:r>
          </a:p>
          <a:p>
            <a:endParaRPr lang="it-IT" sz="1600" b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A) conversioni di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LAGB: n.69 = 64%</a:t>
            </a:r>
            <a:endParaRPr lang="it-IT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B) conversioni di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SG: n. 78 = 64% </a:t>
            </a:r>
          </a:p>
          <a:p>
            <a:endParaRPr lang="it-IT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it-IT" sz="16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it-IT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TASSO CONVERSIONE PZ INTERNI ALLO STESSO PERIODO </a:t>
            </a:r>
          </a:p>
          <a:p>
            <a:endParaRPr lang="it-IT" sz="1600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A) 15,9%</a:t>
            </a:r>
          </a:p>
          <a:p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B) 11,5%</a:t>
            </a:r>
          </a:p>
          <a:p>
            <a:endParaRPr lang="it-IT" sz="12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32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411250" y="351374"/>
            <a:ext cx="2935057" cy="1756899"/>
            <a:chOff x="3783124" y="3212978"/>
            <a:chExt cx="1376710" cy="1076188"/>
          </a:xfrm>
          <a:solidFill>
            <a:srgbClr val="FFC000"/>
          </a:solidFill>
        </p:grpSpPr>
        <p:sp>
          <p:nvSpPr>
            <p:cNvPr id="3" name="Ovale 2"/>
            <p:cNvSpPr/>
            <p:nvPr/>
          </p:nvSpPr>
          <p:spPr bwMode="auto">
            <a:xfrm>
              <a:off x="3783124" y="3212978"/>
              <a:ext cx="1364940" cy="1076188"/>
            </a:xfrm>
            <a:prstGeom prst="ellipse">
              <a:avLst/>
            </a:prstGeom>
            <a:grpFill/>
            <a:ln w="28575" cap="flat" cmpd="sng" algn="ctr">
              <a:solidFill>
                <a:srgbClr val="79002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3792351" y="3573952"/>
              <a:ext cx="1367483" cy="56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0000"/>
                  </a:solidFill>
                </a:rPr>
                <a:t>GOLD STANDARD </a:t>
              </a:r>
              <a:r>
                <a:rPr lang="it-IT" b="1" dirty="0" smtClean="0">
                  <a:solidFill>
                    <a:srgbClr val="000000"/>
                  </a:solidFill>
                </a:rPr>
                <a:t>REVISIONALE</a:t>
              </a:r>
            </a:p>
            <a:p>
              <a:pPr algn="ctr"/>
              <a:r>
                <a:rPr lang="it-IT" b="1" dirty="0" smtClean="0">
                  <a:solidFill>
                    <a:srgbClr val="000000"/>
                  </a:solidFill>
                </a:rPr>
                <a:t>RYGB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Freccia tridirezionale 4"/>
          <p:cNvSpPr/>
          <p:nvPr/>
        </p:nvSpPr>
        <p:spPr bwMode="auto">
          <a:xfrm rot="7038713">
            <a:off x="1882103" y="3053495"/>
            <a:ext cx="1487727" cy="1177259"/>
          </a:xfrm>
          <a:prstGeom prst="leftRightUpArrow">
            <a:avLst/>
          </a:prstGeom>
          <a:solidFill>
            <a:srgbClr val="79002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940554" y="4583460"/>
            <a:ext cx="3370826" cy="2080576"/>
            <a:chOff x="1907704" y="908720"/>
            <a:chExt cx="2304256" cy="1296144"/>
          </a:xfrm>
        </p:grpSpPr>
        <p:sp>
          <p:nvSpPr>
            <p:cNvPr id="7" name="CasellaDiTesto 6"/>
            <p:cNvSpPr txBox="1"/>
            <p:nvPr/>
          </p:nvSpPr>
          <p:spPr>
            <a:xfrm>
              <a:off x="2123728" y="1154361"/>
              <a:ext cx="1872207" cy="827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000000"/>
                  </a:solidFill>
                </a:rPr>
                <a:t>TASSO COMPLICANZE</a:t>
              </a:r>
            </a:p>
            <a:p>
              <a:endParaRPr lang="it-IT" sz="1600" b="1" dirty="0">
                <a:solidFill>
                  <a:srgbClr val="000000"/>
                </a:solidFill>
              </a:endParaRPr>
            </a:p>
            <a:p>
              <a:r>
                <a:rPr lang="it-IT" sz="1600" b="1" dirty="0">
                  <a:solidFill>
                    <a:srgbClr val="000000"/>
                  </a:solidFill>
                </a:rPr>
                <a:t>2012-2018 </a:t>
              </a:r>
              <a:r>
                <a:rPr lang="it-IT" sz="1600" b="1" dirty="0" smtClean="0">
                  <a:solidFill>
                    <a:srgbClr val="000000"/>
                  </a:solidFill>
                </a:rPr>
                <a:t>n.5 </a:t>
              </a:r>
              <a:r>
                <a:rPr lang="it-IT" sz="1600" b="1" dirty="0">
                  <a:solidFill>
                    <a:srgbClr val="000000"/>
                  </a:solidFill>
                </a:rPr>
                <a:t>= 4.6% </a:t>
              </a:r>
            </a:p>
            <a:p>
              <a:r>
                <a:rPr lang="it-IT" sz="1600" b="1" dirty="0">
                  <a:solidFill>
                    <a:srgbClr val="000000"/>
                  </a:solidFill>
                </a:rPr>
                <a:t>2019-2025 </a:t>
              </a:r>
              <a:r>
                <a:rPr lang="it-IT" sz="1600" b="1" dirty="0" smtClean="0">
                  <a:solidFill>
                    <a:srgbClr val="000000"/>
                  </a:solidFill>
                </a:rPr>
                <a:t>n.8 </a:t>
              </a:r>
              <a:r>
                <a:rPr lang="it-IT" sz="1600" b="1" dirty="0">
                  <a:solidFill>
                    <a:srgbClr val="000000"/>
                  </a:solidFill>
                </a:rPr>
                <a:t>= 6.6%</a:t>
              </a:r>
            </a:p>
          </p:txBody>
        </p:sp>
        <p:sp>
          <p:nvSpPr>
            <p:cNvPr id="8" name="Rettangolo arrotondato 7"/>
            <p:cNvSpPr/>
            <p:nvPr/>
          </p:nvSpPr>
          <p:spPr bwMode="auto">
            <a:xfrm>
              <a:off x="1907704" y="908720"/>
              <a:ext cx="2304256" cy="1296144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407726" y="2982504"/>
            <a:ext cx="4869873" cy="3529132"/>
            <a:chOff x="4343400" y="2512514"/>
            <a:chExt cx="4549080" cy="3201912"/>
          </a:xfrm>
        </p:grpSpPr>
        <p:grpSp>
          <p:nvGrpSpPr>
            <p:cNvPr id="10" name="Gruppo 9"/>
            <p:cNvGrpSpPr/>
            <p:nvPr/>
          </p:nvGrpSpPr>
          <p:grpSpPr>
            <a:xfrm>
              <a:off x="4618229" y="3034787"/>
              <a:ext cx="3869941" cy="2512442"/>
              <a:chOff x="4496976" y="845459"/>
              <a:chExt cx="3869941" cy="2512442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4743287" y="845459"/>
                <a:ext cx="337731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dirty="0">
                    <a:solidFill>
                      <a:srgbClr val="000000"/>
                    </a:solidFill>
                    <a:highlight>
                      <a:srgbClr val="FFFFFF"/>
                    </a:highlight>
                    <a:ea typeface="Arial" panose="020B0604020202020204" pitchFamily="34" charset="0"/>
                  </a:rPr>
                  <a:t>La chirurgia revisionale assume un ruolo più rilevante nel periodo 2019–2025</a:t>
                </a:r>
                <a:endParaRPr lang="it-IT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4496976" y="2157572"/>
                <a:ext cx="38699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solidFill>
                      <a:srgbClr val="000000"/>
                    </a:solidFill>
                    <a:highlight>
                      <a:srgbClr val="FFFFFF"/>
                    </a:highlight>
                    <a:ea typeface="Arial" panose="020B0604020202020204" pitchFamily="34" charset="0"/>
                  </a:rPr>
                  <a:t>aumento del volume chirurgico negli anni precedenti, maggiore attenzione al follow-up e identificazione dei casi di insuccesso terapeutico. </a:t>
                </a:r>
                <a:endParaRPr lang="it-IT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 bwMode="auto">
              <a:xfrm>
                <a:off x="6372200" y="1442309"/>
                <a:ext cx="0" cy="64807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Rettangolo 10"/>
            <p:cNvSpPr/>
            <p:nvPr/>
          </p:nvSpPr>
          <p:spPr bwMode="auto">
            <a:xfrm>
              <a:off x="4343400" y="2512514"/>
              <a:ext cx="4549080" cy="320191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248617" y="454444"/>
            <a:ext cx="39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</a:rPr>
              <a:t>TOTALE 116 = 51% sul totale delle revisioni  </a:t>
            </a:r>
          </a:p>
          <a:p>
            <a:r>
              <a:rPr lang="it-IT" sz="1600" b="1" dirty="0" smtClean="0">
                <a:solidFill>
                  <a:srgbClr val="000000"/>
                </a:solidFill>
              </a:rPr>
              <a:t>GRUPPO A) 33 (30,8%) di cui 15 </a:t>
            </a:r>
            <a:r>
              <a:rPr lang="it-IT" sz="1600" b="1" dirty="0">
                <a:solidFill>
                  <a:srgbClr val="000000"/>
                </a:solidFill>
              </a:rPr>
              <a:t>(</a:t>
            </a:r>
            <a:r>
              <a:rPr lang="it-IT" sz="1600" b="1" dirty="0" smtClean="0">
                <a:solidFill>
                  <a:srgbClr val="000000"/>
                </a:solidFill>
              </a:rPr>
              <a:t>45%) da SG</a:t>
            </a:r>
          </a:p>
          <a:p>
            <a:r>
              <a:rPr lang="it-IT" sz="1600" b="1" dirty="0" smtClean="0">
                <a:solidFill>
                  <a:srgbClr val="000000"/>
                </a:solidFill>
              </a:rPr>
              <a:t>GRUPPO B) 83 (68,6%) di cui 58 </a:t>
            </a:r>
            <a:r>
              <a:rPr lang="it-IT" sz="1600" b="1" dirty="0">
                <a:solidFill>
                  <a:srgbClr val="000000"/>
                </a:solidFill>
              </a:rPr>
              <a:t>(</a:t>
            </a:r>
            <a:r>
              <a:rPr lang="it-IT" sz="1600" b="1" dirty="0" smtClean="0">
                <a:solidFill>
                  <a:srgbClr val="000000"/>
                </a:solidFill>
              </a:rPr>
              <a:t>70%) da SG</a:t>
            </a:r>
          </a:p>
          <a:p>
            <a:endParaRPr lang="it-IT" sz="1600" b="1" dirty="0">
              <a:solidFill>
                <a:srgbClr val="000000"/>
              </a:solidFill>
            </a:endParaRPr>
          </a:p>
          <a:p>
            <a:r>
              <a:rPr lang="it-IT" sz="1600" b="1" dirty="0" smtClean="0">
                <a:solidFill>
                  <a:srgbClr val="000000"/>
                </a:solidFill>
              </a:rPr>
              <a:t>SG IN RYGB PER MRGE</a:t>
            </a:r>
          </a:p>
          <a:p>
            <a:r>
              <a:rPr lang="it-IT" sz="1600" b="1" dirty="0" smtClean="0">
                <a:solidFill>
                  <a:srgbClr val="000000"/>
                </a:solidFill>
              </a:rPr>
              <a:t>GRUPPO A) n.8 = 53% </a:t>
            </a:r>
          </a:p>
          <a:p>
            <a:r>
              <a:rPr lang="it-IT" sz="1600" b="1" dirty="0" smtClean="0">
                <a:solidFill>
                  <a:srgbClr val="000000"/>
                </a:solidFill>
              </a:rPr>
              <a:t>GRUPPO B) n.49 = 84%</a:t>
            </a:r>
            <a:endParaRPr lang="it-IT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702109" y="360218"/>
            <a:ext cx="10714035" cy="5757700"/>
            <a:chOff x="702110" y="805873"/>
            <a:chExt cx="8732834" cy="5324095"/>
          </a:xfrm>
        </p:grpSpPr>
        <p:sp>
          <p:nvSpPr>
            <p:cNvPr id="2" name="CasellaDiTesto 2"/>
            <p:cNvSpPr txBox="1">
              <a:spLocks noChangeArrowheads="1"/>
            </p:cNvSpPr>
            <p:nvPr/>
          </p:nvSpPr>
          <p:spPr bwMode="auto">
            <a:xfrm>
              <a:off x="717983" y="805873"/>
              <a:ext cx="2812765" cy="48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2800" b="1" dirty="0">
                  <a:latin typeface="+mn-lt"/>
                </a:rPr>
                <a:t>CONCLUSIONI</a:t>
              </a:r>
              <a:endParaRPr lang="it-IT" altLang="it-IT" b="1" dirty="0">
                <a:latin typeface="+mn-lt"/>
              </a:endParaRPr>
            </a:p>
          </p:txBody>
        </p:sp>
        <p:sp>
          <p:nvSpPr>
            <p:cNvPr id="3" name="CasellaDiTesto 3"/>
            <p:cNvSpPr txBox="1">
              <a:spLocks noChangeArrowheads="1"/>
            </p:cNvSpPr>
            <p:nvPr/>
          </p:nvSpPr>
          <p:spPr bwMode="auto">
            <a:xfrm>
              <a:off x="717983" y="1428591"/>
              <a:ext cx="6600477" cy="31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1450" indent="-171450"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  <a:defRPr/>
              </a:pPr>
              <a:r>
                <a:rPr lang="it-IT" altLang="it-IT" sz="1600" b="1" dirty="0" smtClean="0">
                  <a:latin typeface="+mn-lt"/>
                </a:rPr>
                <a:t> DURABILITA</a:t>
              </a:r>
              <a:r>
                <a:rPr lang="it-IT" altLang="it-IT" sz="1600" b="1" dirty="0">
                  <a:latin typeface="+mn-lt"/>
                </a:rPr>
                <a:t>’</a:t>
              </a:r>
              <a:r>
                <a:rPr lang="it-IT" altLang="it-IT" sz="1600" dirty="0">
                  <a:latin typeface="+mn-lt"/>
                </a:rPr>
                <a:t> </a:t>
              </a:r>
              <a:r>
                <a:rPr lang="it-IT" altLang="it-IT" sz="1600" dirty="0">
                  <a:latin typeface="+mn-lt"/>
                  <a:sym typeface="Wingdings" panose="05000000000000000000" pitchFamily="2" charset="2"/>
                </a:rPr>
                <a:t></a:t>
              </a:r>
              <a:r>
                <a:rPr lang="it-IT" altLang="it-IT" sz="1600" dirty="0">
                  <a:latin typeface="+mn-lt"/>
                </a:rPr>
                <a:t> Risultati sul calo ponderale duraturi oltre i 10 </a:t>
              </a:r>
              <a:r>
                <a:rPr lang="it-IT" altLang="it-IT" sz="1600" dirty="0" smtClean="0">
                  <a:latin typeface="+mn-lt"/>
                </a:rPr>
                <a:t>anni</a:t>
              </a:r>
              <a:endParaRPr lang="it-IT" altLang="it-IT" sz="1600" dirty="0">
                <a:latin typeface="+mn-lt"/>
              </a:endParaRPr>
            </a:p>
          </p:txBody>
        </p:sp>
        <p:sp>
          <p:nvSpPr>
            <p:cNvPr id="4" name="CasellaDiTesto 1"/>
            <p:cNvSpPr txBox="1">
              <a:spLocks noChangeArrowheads="1"/>
            </p:cNvSpPr>
            <p:nvPr/>
          </p:nvSpPr>
          <p:spPr bwMode="auto">
            <a:xfrm>
              <a:off x="3278769" y="5446932"/>
              <a:ext cx="5049500" cy="68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400" b="1" dirty="0" smtClean="0">
                  <a:latin typeface="+mn-lt"/>
                </a:rPr>
                <a:t>La chirurgia </a:t>
              </a:r>
              <a:r>
                <a:rPr lang="it-IT" altLang="it-IT" sz="1400" b="1" dirty="0" err="1">
                  <a:latin typeface="+mn-lt"/>
                </a:rPr>
                <a:t>bariatrica</a:t>
              </a:r>
              <a:r>
                <a:rPr lang="it-IT" altLang="it-IT" sz="1400" b="1" dirty="0">
                  <a:latin typeface="+mn-lt"/>
                </a:rPr>
                <a:t> deve essere considerata un trattamento cronico dell’obesità, la cui efficacia a lungo termine dipende dalla corretta selezione dei pazienti, dall’esperienza del centro e da un follow-up strutturato e continuativo.</a:t>
              </a:r>
            </a:p>
          </p:txBody>
        </p:sp>
        <p:sp>
          <p:nvSpPr>
            <p:cNvPr id="5" name="Freccia a destra 2"/>
            <p:cNvSpPr>
              <a:spLocks noChangeArrowheads="1"/>
            </p:cNvSpPr>
            <p:nvPr/>
          </p:nvSpPr>
          <p:spPr bwMode="auto">
            <a:xfrm>
              <a:off x="2156016" y="5528994"/>
              <a:ext cx="739854" cy="579437"/>
            </a:xfrm>
            <a:prstGeom prst="rightArrow">
              <a:avLst>
                <a:gd name="adj1" fmla="val 50000"/>
                <a:gd name="adj2" fmla="val 49984"/>
              </a:avLst>
            </a:prstGeom>
            <a:solidFill>
              <a:srgbClr val="83002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900">
                <a:solidFill>
                  <a:schemeClr val="bg1"/>
                </a:solidFill>
              </a:endParaRPr>
            </a:p>
          </p:txBody>
        </p:sp>
        <p:pic>
          <p:nvPicPr>
            <p:cNvPr id="6" name="Picture 8" descr="Con Bacchetta&quot; Immagini - Sfoglia 22 foto, vettoriali e video Stock | Adobe  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9"/>
            <a:stretch>
              <a:fillRect/>
            </a:stretch>
          </p:blipFill>
          <p:spPr bwMode="auto">
            <a:xfrm>
              <a:off x="7287931" y="1736367"/>
              <a:ext cx="2147013" cy="252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02110" y="1990862"/>
              <a:ext cx="6616349" cy="31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it-IT" sz="1600" b="1" dirty="0" smtClean="0">
                  <a:solidFill>
                    <a:srgbClr val="000000"/>
                  </a:solidFill>
                </a:rPr>
                <a:t> APPROPRIATEZZA</a:t>
              </a:r>
              <a:r>
                <a:rPr 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sz="1600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</a:t>
              </a:r>
              <a:r>
                <a:rPr 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sz="1600" dirty="0">
                  <a:solidFill>
                    <a:srgbClr val="000000"/>
                  </a:solidFill>
                </a:rPr>
                <a:t>Maggiore attenzione nella selezione preoperatoria e procedurale 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17983" y="2614306"/>
              <a:ext cx="6384856" cy="540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it-IT" altLang="it-IT" sz="1600" b="1" dirty="0" smtClean="0">
                  <a:solidFill>
                    <a:srgbClr val="000000"/>
                  </a:solidFill>
                </a:rPr>
                <a:t> DIVERSIFICAZIONE</a:t>
              </a:r>
              <a:r>
                <a:rPr lang="it-IT" alt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altLang="it-IT" sz="16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 P</a:t>
              </a:r>
              <a:r>
                <a:rPr lang="it-IT" altLang="it-IT" sz="1600" dirty="0">
                  <a:solidFill>
                    <a:srgbClr val="000000"/>
                  </a:solidFill>
                </a:rPr>
                <a:t>rimato della sleeve </a:t>
              </a:r>
              <a:r>
                <a:rPr lang="it-IT" altLang="it-IT" sz="1600" dirty="0" err="1">
                  <a:solidFill>
                    <a:srgbClr val="000000"/>
                  </a:solidFill>
                </a:rPr>
                <a:t>gastrectomy</a:t>
              </a:r>
              <a:r>
                <a:rPr lang="it-IT" altLang="it-IT" sz="1600" dirty="0">
                  <a:solidFill>
                    <a:srgbClr val="000000"/>
                  </a:solidFill>
                </a:rPr>
                <a:t>, ma con una </a:t>
              </a:r>
              <a:r>
                <a:rPr lang="it-IT" altLang="it-IT" sz="1600" dirty="0" smtClean="0">
                  <a:solidFill>
                    <a:srgbClr val="000000"/>
                  </a:solidFill>
                </a:rPr>
                <a:t>progressiva     </a:t>
              </a:r>
              <a:r>
                <a:rPr lang="it-IT" altLang="it-IT" sz="1600" dirty="0">
                  <a:solidFill>
                    <a:srgbClr val="000000"/>
                  </a:solidFill>
                </a:rPr>
                <a:t>riduzione a favore di procedure a maggiore impatto metabolico 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27783" y="3345664"/>
              <a:ext cx="6375056" cy="76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anose="05000000000000000000" pitchFamily="2" charset="2"/>
                <a:buChar char="Ø"/>
                <a:defRPr/>
              </a:pPr>
              <a:r>
                <a:rPr lang="it-IT" altLang="it-IT" sz="1400" b="1" dirty="0" smtClean="0">
                  <a:solidFill>
                    <a:srgbClr val="000000"/>
                  </a:solidFill>
                </a:rPr>
                <a:t> </a:t>
              </a:r>
              <a:r>
                <a:rPr lang="it-IT" altLang="it-IT" sz="1600" b="1" dirty="0" smtClean="0">
                  <a:solidFill>
                    <a:srgbClr val="000000"/>
                  </a:solidFill>
                </a:rPr>
                <a:t>ESPERIENZA</a:t>
              </a:r>
              <a:r>
                <a:rPr lang="it-IT" alt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altLang="it-IT" sz="16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 </a:t>
              </a:r>
              <a:r>
                <a:rPr lang="it-IT" altLang="it-IT" sz="1600" dirty="0">
                  <a:solidFill>
                    <a:srgbClr val="000000"/>
                  </a:solidFill>
                </a:rPr>
                <a:t>2019-2025 migliore stabilità dei risultati ponderali, riduzione della degenza e un profilo di sicurezza sovrapponibile, nonostante l’introduzione di procedure più complesse.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17983" y="4291994"/>
              <a:ext cx="6600476" cy="76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anose="05000000000000000000" pitchFamily="2" charset="2"/>
                <a:buChar char="Ø"/>
                <a:defRPr/>
              </a:pPr>
              <a:r>
                <a:rPr lang="it-IT" altLang="it-IT" sz="1600" b="1" dirty="0" smtClean="0">
                  <a:solidFill>
                    <a:srgbClr val="000000"/>
                  </a:solidFill>
                </a:rPr>
                <a:t> REVISIONE </a:t>
              </a:r>
              <a:r>
                <a:rPr lang="it-IT" altLang="it-IT" sz="1600" b="1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</a:t>
              </a:r>
              <a:r>
                <a:rPr lang="it-IT" altLang="it-IT" sz="1600" dirty="0" smtClean="0">
                  <a:solidFill>
                    <a:srgbClr val="000000"/>
                  </a:solidFill>
                </a:rPr>
                <a:t> </a:t>
              </a:r>
              <a:r>
                <a:rPr lang="it-IT" altLang="it-IT" sz="1600" dirty="0">
                  <a:solidFill>
                    <a:srgbClr val="000000"/>
                  </a:solidFill>
                </a:rPr>
                <a:t>componente stabile e rilevante dell’attività complessiva, potenzialmente modificabile migliorando le selezioni preoperatorie. Il RYGB ne rappresenta la procedura di riferimento.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25297" y="236035"/>
            <a:ext cx="403464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 Indicazione</a:t>
            </a:r>
            <a:endParaRPr lang="it-IT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 Aderenza al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up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 Obesità per sé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 Complicanze</a:t>
            </a:r>
            <a:endParaRPr lang="it-IT" sz="2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433137" y="437721"/>
            <a:ext cx="1860885" cy="1219197"/>
            <a:chOff x="873578" y="4545477"/>
            <a:chExt cx="3004457" cy="2229752"/>
          </a:xfrm>
        </p:grpSpPr>
        <p:sp>
          <p:nvSpPr>
            <p:cNvPr id="5" name="Ovale 4"/>
            <p:cNvSpPr/>
            <p:nvPr/>
          </p:nvSpPr>
          <p:spPr>
            <a:xfrm>
              <a:off x="873578" y="4545477"/>
              <a:ext cx="3004457" cy="2229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028699" y="5337186"/>
              <a:ext cx="2849336" cy="60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/>
                <a:t>DURABILITA’</a:t>
              </a:r>
              <a:endParaRPr lang="it-IT" sz="2000" b="1" dirty="0"/>
            </a:p>
          </p:txBody>
        </p:sp>
      </p:grpSp>
      <p:sp>
        <p:nvSpPr>
          <p:cNvPr id="7" name="Freccia a destra 6"/>
          <p:cNvSpPr/>
          <p:nvPr/>
        </p:nvSpPr>
        <p:spPr>
          <a:xfrm>
            <a:off x="2903621" y="826883"/>
            <a:ext cx="980027" cy="440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81" y="4601479"/>
            <a:ext cx="5968721" cy="214118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33137" y="2586909"/>
            <a:ext cx="5299100" cy="1619265"/>
            <a:chOff x="6641433" y="2471472"/>
            <a:chExt cx="5299100" cy="161926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6828520" y="2680939"/>
              <a:ext cx="49249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 smtClean="0"/>
                <a:t>Tanti si interrogano sulla effettiva durabilità del trattamento </a:t>
              </a:r>
              <a:r>
                <a:rPr lang="it-IT" dirty="0" err="1" smtClean="0"/>
                <a:t>bariatrico</a:t>
              </a:r>
              <a:r>
                <a:rPr lang="it-IT" dirty="0" smtClean="0"/>
                <a:t> ma la verità è che è molto difficile ottenere dei long </a:t>
              </a:r>
              <a:r>
                <a:rPr lang="it-IT" dirty="0" err="1" smtClean="0"/>
                <a:t>term</a:t>
              </a:r>
              <a:r>
                <a:rPr lang="it-IT" dirty="0" smtClean="0"/>
                <a:t> </a:t>
              </a:r>
              <a:r>
                <a:rPr lang="it-IT" dirty="0" err="1" smtClean="0"/>
                <a:t>outcomes</a:t>
              </a:r>
              <a:r>
                <a:rPr lang="it-IT" dirty="0" smtClean="0"/>
                <a:t> significativi</a:t>
              </a:r>
              <a:endParaRPr lang="it-IT" dirty="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6641433" y="2471472"/>
              <a:ext cx="5299100" cy="161926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Freccia a destra 12"/>
          <p:cNvSpPr/>
          <p:nvPr/>
        </p:nvSpPr>
        <p:spPr>
          <a:xfrm>
            <a:off x="6510567" y="2904367"/>
            <a:ext cx="965054" cy="490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764379" y="2726135"/>
            <a:ext cx="293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Team multidisciplinare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Stretto </a:t>
            </a:r>
            <a:r>
              <a:rPr lang="it-IT" dirty="0" err="1" smtClean="0"/>
              <a:t>follow</a:t>
            </a:r>
            <a:r>
              <a:rPr lang="it-IT" dirty="0" smtClean="0"/>
              <a:t> up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Riferimento costante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3" y="4412749"/>
            <a:ext cx="5735600" cy="20717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697" y="4370606"/>
            <a:ext cx="7906853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473" y="526471"/>
            <a:ext cx="2292927" cy="924611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39" y="2244436"/>
            <a:ext cx="3230494" cy="34497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/>
          <a:stretch/>
        </p:blipFill>
        <p:spPr>
          <a:xfrm>
            <a:off x="5688528" y="2244435"/>
            <a:ext cx="259649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27" t="18498" r="2454" b="18306"/>
          <a:stretch/>
        </p:blipFill>
        <p:spPr>
          <a:xfrm>
            <a:off x="146958" y="1877786"/>
            <a:ext cx="11907909" cy="24819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9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252" t="10333" r="2061" b="10667"/>
          <a:stretch/>
        </p:blipFill>
        <p:spPr>
          <a:xfrm>
            <a:off x="272717" y="1122947"/>
            <a:ext cx="11582400" cy="42992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0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4499552" y="3672302"/>
            <a:ext cx="32435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 b="1">
                <a:solidFill>
                  <a:schemeClr val="bg1"/>
                </a:solidFill>
              </a:rPr>
              <a:t>Studio monocentrico prospettico longitudinale</a:t>
            </a:r>
            <a:endParaRPr lang="it-IT" altLang="it-IT" sz="900">
              <a:solidFill>
                <a:schemeClr val="bg1"/>
              </a:solidFill>
            </a:endParaRPr>
          </a:p>
        </p:txBody>
      </p:sp>
      <p:pic>
        <p:nvPicPr>
          <p:cNvPr id="3" name="Picture 8" descr="La struttura - ICOT Istituto Marco Pasqu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0" y="3202504"/>
            <a:ext cx="4489326" cy="337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401349" y="371030"/>
            <a:ext cx="4417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>
                <a:latin typeface="+mn-lt"/>
              </a:rPr>
              <a:t>IL NOSTRO STUDIO</a:t>
            </a:r>
          </a:p>
        </p:txBody>
      </p:sp>
      <p:grpSp>
        <p:nvGrpSpPr>
          <p:cNvPr id="6" name="Gruppo 2"/>
          <p:cNvGrpSpPr>
            <a:grpSpLocks/>
          </p:cNvGrpSpPr>
          <p:nvPr/>
        </p:nvGrpSpPr>
        <p:grpSpPr bwMode="auto">
          <a:xfrm>
            <a:off x="7190510" y="532810"/>
            <a:ext cx="4294910" cy="2468946"/>
            <a:chOff x="4872399" y="744693"/>
            <a:chExt cx="3826693" cy="2015970"/>
          </a:xfrm>
        </p:grpSpPr>
        <p:pic>
          <p:nvPicPr>
            <p:cNvPr id="7" name="Picture 11" descr="👨‍⚕️ Il Prof. Giuseppe Cavallaro oggi ci illustra la duplice mission della  UOC dell’Istituto “Marco Pasquali” (ICOT) di Latina in cui è responsabile:  da una parte la costante assistenza verso i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399" y="744693"/>
              <a:ext cx="1842206" cy="201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🗣️ Troppo spesso ci siamo sentiti dire che l’obesità non è una patologia e  che per dimagrire basta fare la dieta …❌ Ma quando questo non basta❓✅ La  Chirurgia Bariatrica è l’unica terapia che può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531" y="744693"/>
              <a:ext cx="1991561" cy="199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421717" y="1767283"/>
            <a:ext cx="6096000" cy="4116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t-IT" sz="1600" dirty="0" smtClean="0">
                <a:solidFill>
                  <a:srgbClr val="000000"/>
                </a:solidFill>
              </a:rPr>
              <a:t> Monocentrico </a:t>
            </a:r>
            <a:r>
              <a:rPr lang="it-IT" sz="1600" dirty="0">
                <a:solidFill>
                  <a:srgbClr val="000000"/>
                </a:solidFill>
              </a:rPr>
              <a:t>prospettico longitudinale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t-IT" sz="1600" dirty="0" smtClean="0">
                <a:solidFill>
                  <a:srgbClr val="000000"/>
                </a:solidFill>
              </a:rPr>
              <a:t> Pazienti </a:t>
            </a:r>
            <a:r>
              <a:rPr lang="it-IT" sz="1600" dirty="0">
                <a:solidFill>
                  <a:srgbClr val="000000"/>
                </a:solidFill>
              </a:rPr>
              <a:t>sottoposti a chirurgia </a:t>
            </a:r>
            <a:r>
              <a:rPr lang="it-IT" sz="1600" dirty="0" err="1">
                <a:solidFill>
                  <a:srgbClr val="000000"/>
                </a:solidFill>
              </a:rPr>
              <a:t>bariatrica</a:t>
            </a:r>
            <a:r>
              <a:rPr lang="it-IT" sz="1600" dirty="0">
                <a:solidFill>
                  <a:srgbClr val="000000"/>
                </a:solidFill>
              </a:rPr>
              <a:t> e metabolica primaria e revisionale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t-IT" sz="1600" dirty="0" smtClean="0">
                <a:solidFill>
                  <a:srgbClr val="000000"/>
                </a:solidFill>
              </a:rPr>
              <a:t> Centro </a:t>
            </a:r>
            <a:r>
              <a:rPr lang="it-IT" sz="1600" dirty="0">
                <a:solidFill>
                  <a:srgbClr val="000000"/>
                </a:solidFill>
              </a:rPr>
              <a:t>di Eccellenza di Chirurgia </a:t>
            </a:r>
            <a:r>
              <a:rPr lang="it-IT" sz="1600" dirty="0" err="1">
                <a:solidFill>
                  <a:srgbClr val="000000"/>
                </a:solidFill>
              </a:rPr>
              <a:t>Bariatrica</a:t>
            </a:r>
            <a:r>
              <a:rPr lang="it-IT" sz="1600" dirty="0">
                <a:solidFill>
                  <a:srgbClr val="000000"/>
                </a:solidFill>
              </a:rPr>
              <a:t> e Metabolica SICOB della UOC di Chirurgia Generale Universitaria – Sapienza Polo Pontino, ICOT di Latina (LT),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solidFill>
                  <a:srgbClr val="000000"/>
                </a:solidFill>
              </a:rPr>
              <a:t>    Responsabile Prof. A. </a:t>
            </a:r>
            <a:r>
              <a:rPr lang="it-IT" sz="1600" dirty="0" err="1">
                <a:solidFill>
                  <a:srgbClr val="000000"/>
                </a:solidFill>
              </a:rPr>
              <a:t>Iossa</a:t>
            </a:r>
            <a:r>
              <a:rPr lang="it-IT" sz="1600" dirty="0">
                <a:solidFill>
                  <a:srgbClr val="000000"/>
                </a:solidFill>
              </a:rPr>
              <a:t>, Direttore Prof. G. Cavallaro</a:t>
            </a:r>
          </a:p>
          <a:p>
            <a:pPr>
              <a:lnSpc>
                <a:spcPct val="150000"/>
              </a:lnSpc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t-IT" sz="1600" dirty="0" smtClean="0">
                <a:solidFill>
                  <a:srgbClr val="000000"/>
                </a:solidFill>
              </a:rPr>
              <a:t> Periodo</a:t>
            </a:r>
            <a:r>
              <a:rPr lang="it-IT" sz="1600" dirty="0">
                <a:solidFill>
                  <a:srgbClr val="000000"/>
                </a:solidFill>
              </a:rPr>
              <a:t>: 1°gennaio 2012 e il 31 dicembre 2025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48" y="546605"/>
            <a:ext cx="5112651" cy="34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89698" y="546605"/>
            <a:ext cx="4314811" cy="530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200" dirty="0" smtClean="0">
                <a:solidFill>
                  <a:srgbClr val="000000"/>
                </a:solidFill>
              </a:rPr>
              <a:t>OBIETTIVI DELLO STUDIO</a:t>
            </a:r>
            <a:endParaRPr lang="it-IT" altLang="it-IT" sz="3200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0072" y="1780762"/>
            <a:ext cx="4026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  <a:p>
            <a:pPr marL="228600" indent="-228600" algn="just">
              <a:buFontTx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Analizzare la variazione nelle tipologie di procedura bariatrica nell’arco temporale analizzato (2012 - 2025)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450072" y="4269437"/>
            <a:ext cx="40263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n-lt"/>
              </a:rPr>
              <a:t>2. Valutare se la modifica delle indicazioni alle       diverse procedure abbia determinato una riduzione del tasso di chirurgia revisionale, confrontando due distinti periodi di attività del centro. 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6916419" y="4684935"/>
            <a:ext cx="3887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latin typeface="+mn-lt"/>
              </a:rPr>
              <a:t>3. Valutare la sicurezza e durabilità a lungo termine (fino a 13 anni) delle singole procedure</a:t>
            </a:r>
          </a:p>
        </p:txBody>
      </p:sp>
    </p:spTree>
    <p:extLst>
      <p:ext uri="{BB962C8B-B14F-4D97-AF65-F5344CB8AC3E}">
        <p14:creationId xmlns:p14="http://schemas.microsoft.com/office/powerpoint/2010/main" val="20324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2" y="632403"/>
            <a:ext cx="5477452" cy="54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28999" y="1622069"/>
            <a:ext cx="548110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  <a:defRPr/>
            </a:pPr>
            <a:r>
              <a:rPr lang="it-IT" sz="1600" dirty="0">
                <a:solidFill>
                  <a:srgbClr val="000000"/>
                </a:solidFill>
              </a:rPr>
              <a:t>2343 pazienti (489 M;1854 F): procedure primarie e revisionali</a:t>
            </a: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it-IT" sz="1600" dirty="0">
                <a:solidFill>
                  <a:srgbClr val="000000"/>
                </a:solidFill>
              </a:rPr>
              <a:t>dati clinici </a:t>
            </a:r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</a:rPr>
              <a:t> cartelle cliniche elettroniche ospedaliere + database ambulatoriale + contatto telefonico</a:t>
            </a: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it-IT" sz="1600" dirty="0">
                <a:solidFill>
                  <a:srgbClr val="000000"/>
                </a:solidFill>
              </a:rPr>
              <a:t>Tutti i pazienti sono stati sottoposti a una valutazione multidisciplinare standardizzata </a:t>
            </a:r>
            <a:r>
              <a:rPr lang="it-IT" sz="1600" dirty="0" err="1">
                <a:solidFill>
                  <a:srgbClr val="000000"/>
                </a:solidFill>
              </a:rPr>
              <a:t>preop</a:t>
            </a:r>
            <a:endParaRPr lang="it-IT" sz="16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it-IT" sz="1600" dirty="0">
                <a:solidFill>
                  <a:srgbClr val="000000"/>
                </a:solidFill>
              </a:rPr>
              <a:t>Variabili analizzate: dati demografici (età, sesso);  BMI e classe di obesità preoperatori; durata dell’intervento; complicanze </a:t>
            </a:r>
            <a:r>
              <a:rPr lang="it-IT" sz="1600" dirty="0" err="1">
                <a:solidFill>
                  <a:srgbClr val="000000"/>
                </a:solidFill>
              </a:rPr>
              <a:t>perioperatorie</a:t>
            </a:r>
            <a:r>
              <a:rPr lang="it-IT" sz="1600" dirty="0">
                <a:solidFill>
                  <a:srgbClr val="000000"/>
                </a:solidFill>
              </a:rPr>
              <a:t>; LOS ; %EWL e %</a:t>
            </a:r>
            <a:r>
              <a:rPr lang="it-IT" sz="1600" dirty="0" smtClean="0">
                <a:solidFill>
                  <a:srgbClr val="000000"/>
                </a:solidFill>
              </a:rPr>
              <a:t>TWL</a:t>
            </a:r>
            <a:endParaRPr lang="it-IT" sz="16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it-IT" sz="1600" dirty="0">
                <a:solidFill>
                  <a:srgbClr val="000000"/>
                </a:solidFill>
              </a:rPr>
              <a:t>In relazione alla REDO-surgery: Numerosità, </a:t>
            </a:r>
            <a:r>
              <a:rPr lang="it-IT" sz="1600" dirty="0" smtClean="0">
                <a:solidFill>
                  <a:srgbClr val="000000"/>
                </a:solidFill>
              </a:rPr>
              <a:t>motivazione*, </a:t>
            </a:r>
            <a:r>
              <a:rPr lang="it-IT" sz="1600" dirty="0">
                <a:solidFill>
                  <a:srgbClr val="000000"/>
                </a:solidFill>
              </a:rPr>
              <a:t>intervento pregresso, BMI e classe di obesità </a:t>
            </a:r>
            <a:r>
              <a:rPr lang="it-IT" sz="1600" dirty="0" err="1">
                <a:solidFill>
                  <a:srgbClr val="000000"/>
                </a:solidFill>
              </a:rPr>
              <a:t>pre</a:t>
            </a:r>
            <a:r>
              <a:rPr lang="it-IT" sz="1600" dirty="0">
                <a:solidFill>
                  <a:srgbClr val="000000"/>
                </a:solidFill>
              </a:rPr>
              <a:t> operatoria, complicanze </a:t>
            </a:r>
            <a:r>
              <a:rPr lang="it-IT" sz="1600" dirty="0" err="1">
                <a:solidFill>
                  <a:srgbClr val="000000"/>
                </a:solidFill>
              </a:rPr>
              <a:t>perioperatorie</a:t>
            </a:r>
            <a:endParaRPr lang="it-IT" sz="1600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endParaRPr lang="it-IT" sz="1600" i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it-IT" sz="1600" i="1" dirty="0" smtClean="0">
                <a:solidFill>
                  <a:srgbClr val="000000"/>
                </a:solidFill>
              </a:rPr>
              <a:t>*Terminologia</a:t>
            </a:r>
            <a:r>
              <a:rPr lang="it-IT" sz="1600" i="1" dirty="0">
                <a:solidFill>
                  <a:srgbClr val="000000"/>
                </a:solidFill>
              </a:rPr>
              <a:t>: Weight failure: weight </a:t>
            </a:r>
            <a:r>
              <a:rPr lang="it-IT" sz="1600" i="1" dirty="0" err="1">
                <a:solidFill>
                  <a:srgbClr val="000000"/>
                </a:solidFill>
              </a:rPr>
              <a:t>regain</a:t>
            </a:r>
            <a:r>
              <a:rPr lang="it-IT" sz="1600" i="1" dirty="0">
                <a:solidFill>
                  <a:srgbClr val="000000"/>
                </a:solidFill>
              </a:rPr>
              <a:t> (</a:t>
            </a:r>
            <a:r>
              <a:rPr lang="it-IT" sz="1600" i="1" dirty="0" err="1">
                <a:solidFill>
                  <a:srgbClr val="000000"/>
                </a:solidFill>
              </a:rPr>
              <a:t>regain</a:t>
            </a:r>
            <a:r>
              <a:rPr lang="it-IT" sz="1600" i="1" dirty="0">
                <a:solidFill>
                  <a:srgbClr val="000000"/>
                </a:solidFill>
              </a:rPr>
              <a:t> BMI &gt; 35 kg/m2) e IWL (%EWL &lt;50%)</a:t>
            </a:r>
          </a:p>
          <a:p>
            <a:pPr>
              <a:defRPr/>
            </a:pP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4" name="Freccia in giù 4"/>
          <p:cNvSpPr>
            <a:spLocks noChangeArrowheads="1"/>
          </p:cNvSpPr>
          <p:nvPr/>
        </p:nvSpPr>
        <p:spPr bwMode="auto">
          <a:xfrm>
            <a:off x="8617141" y="632403"/>
            <a:ext cx="504825" cy="792163"/>
          </a:xfrm>
          <a:prstGeom prst="downArrow">
            <a:avLst>
              <a:gd name="adj1" fmla="val 50000"/>
              <a:gd name="adj2" fmla="val 49931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57427"/>
            <a:ext cx="4765171" cy="31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332" y="1250531"/>
            <a:ext cx="2592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</a:rPr>
              <a:t>RISULTATI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40929" y="3875095"/>
            <a:ext cx="6225827" cy="19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Valutazione complessiva dei pazienti operati 2012-2025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Confronto tra Gruppo A (2012-2018) e Gruppo B (2019-2025)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Confronto per follow up a 5 anni 2012vs2019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Valutazione dei pazienti sottoposti a chirurgia revisionale</a:t>
            </a:r>
          </a:p>
        </p:txBody>
      </p:sp>
    </p:spTree>
    <p:extLst>
      <p:ext uri="{BB962C8B-B14F-4D97-AF65-F5344CB8AC3E}">
        <p14:creationId xmlns:p14="http://schemas.microsoft.com/office/powerpoint/2010/main" val="21200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56" y="357427"/>
            <a:ext cx="4765171" cy="31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5332" y="1250531"/>
            <a:ext cx="2592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</a:rPr>
              <a:t>RISULTATI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840929" y="3875095"/>
            <a:ext cx="62258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solidFill>
                  <a:srgbClr val="FF0000"/>
                </a:solidFill>
                <a:latin typeface="+mn-lt"/>
              </a:rPr>
              <a:t>Valutazione complessiva dei pazienti operati 2012-2025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Confronto tra Gruppo A (2012-2018) e Gruppo B (2019-2025)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Confronto per follow up a 5 anni 2012vs2019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it-IT" altLang="it-IT" sz="1600" b="1" dirty="0">
                <a:latin typeface="+mn-lt"/>
              </a:rPr>
              <a:t>Valutazione dei pazienti sottoposti a chirurgia revisionale</a:t>
            </a:r>
          </a:p>
        </p:txBody>
      </p:sp>
    </p:spTree>
    <p:extLst>
      <p:ext uri="{BB962C8B-B14F-4D97-AF65-F5344CB8AC3E}">
        <p14:creationId xmlns:p14="http://schemas.microsoft.com/office/powerpoint/2010/main" val="1618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9496" y="342560"/>
            <a:ext cx="86407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+mj-cs"/>
              </a:rPr>
              <a:t>1. Valutazione complessiva dei pazienti operati 2012-2025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</a:t>
            </a:r>
            <a:b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4" name="imag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40" y="1009798"/>
            <a:ext cx="5960540" cy="344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8"/>
          <p:cNvGrpSpPr>
            <a:grpSpLocks/>
          </p:cNvGrpSpPr>
          <p:nvPr/>
        </p:nvGrpSpPr>
        <p:grpSpPr bwMode="auto">
          <a:xfrm>
            <a:off x="1858097" y="4690053"/>
            <a:ext cx="2376487" cy="1439863"/>
            <a:chOff x="1133101" y="4218680"/>
            <a:chExt cx="2376264" cy="1440160"/>
          </a:xfrm>
        </p:grpSpPr>
        <p:sp>
          <p:nvSpPr>
            <p:cNvPr id="6" name="Ovale 1"/>
            <p:cNvSpPr>
              <a:spLocks noChangeArrowheads="1"/>
            </p:cNvSpPr>
            <p:nvPr/>
          </p:nvSpPr>
          <p:spPr bwMode="auto">
            <a:xfrm>
              <a:off x="1133101" y="4218680"/>
              <a:ext cx="2376264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altLang="it-IT" sz="1600" b="1"/>
            </a:p>
          </p:txBody>
        </p:sp>
        <p:sp>
          <p:nvSpPr>
            <p:cNvPr id="7" name="CasellaDiTesto 6"/>
            <p:cNvSpPr txBox="1">
              <a:spLocks noChangeArrowheads="1"/>
            </p:cNvSpPr>
            <p:nvPr/>
          </p:nvSpPr>
          <p:spPr bwMode="auto">
            <a:xfrm>
              <a:off x="1350506" y="4561968"/>
              <a:ext cx="1944042" cy="73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MEDIO 43,3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MIN 18,4            </a:t>
              </a:r>
              <a:r>
                <a:rPr lang="it-IT" altLang="it-IT" sz="1800" b="1" dirty="0">
                  <a:latin typeface="+mn-lt"/>
                </a:rPr>
                <a:t>BMI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MAX 91,1</a:t>
              </a:r>
              <a:endParaRPr lang="it-IT" altLang="it-IT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" name="Gruppo 13"/>
          <p:cNvGrpSpPr>
            <a:grpSpLocks/>
          </p:cNvGrpSpPr>
          <p:nvPr/>
        </p:nvGrpSpPr>
        <p:grpSpPr bwMode="auto">
          <a:xfrm>
            <a:off x="7505915" y="4618057"/>
            <a:ext cx="2374900" cy="1439862"/>
            <a:chOff x="6152468" y="1526863"/>
            <a:chExt cx="2376264" cy="1440160"/>
          </a:xfrm>
        </p:grpSpPr>
        <p:sp>
          <p:nvSpPr>
            <p:cNvPr id="9" name="Ovale 9"/>
            <p:cNvSpPr>
              <a:spLocks noChangeArrowheads="1"/>
            </p:cNvSpPr>
            <p:nvPr/>
          </p:nvSpPr>
          <p:spPr bwMode="auto">
            <a:xfrm>
              <a:off x="6152468" y="1526863"/>
              <a:ext cx="2376264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200" b="1"/>
            </a:p>
          </p:txBody>
        </p:sp>
        <p:sp>
          <p:nvSpPr>
            <p:cNvPr id="10" name="CasellaDiTesto 11"/>
            <p:cNvSpPr txBox="1">
              <a:spLocks noChangeArrowheads="1"/>
            </p:cNvSpPr>
            <p:nvPr/>
          </p:nvSpPr>
          <p:spPr bwMode="auto">
            <a:xfrm>
              <a:off x="7296404" y="1877611"/>
              <a:ext cx="1076525" cy="64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MEDIO 3,6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MIN 1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MAX 60</a:t>
              </a:r>
            </a:p>
          </p:txBody>
        </p:sp>
        <p:sp>
          <p:nvSpPr>
            <p:cNvPr id="11" name="CasellaDiTesto 12"/>
            <p:cNvSpPr txBox="1">
              <a:spLocks noChangeArrowheads="1"/>
            </p:cNvSpPr>
            <p:nvPr/>
          </p:nvSpPr>
          <p:spPr bwMode="auto">
            <a:xfrm>
              <a:off x="6444208" y="1987580"/>
              <a:ext cx="720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2000" b="1" dirty="0">
                  <a:latin typeface="+mn-lt"/>
                </a:rPr>
                <a:t>LOS</a:t>
              </a:r>
              <a:endParaRPr lang="it-IT" altLang="it-IT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2" name="Gruppo 16"/>
          <p:cNvGrpSpPr>
            <a:grpSpLocks/>
          </p:cNvGrpSpPr>
          <p:nvPr/>
        </p:nvGrpSpPr>
        <p:grpSpPr bwMode="auto">
          <a:xfrm>
            <a:off x="4682331" y="4690054"/>
            <a:ext cx="2647950" cy="1439862"/>
            <a:chOff x="5796136" y="4117990"/>
            <a:chExt cx="2648426" cy="1440160"/>
          </a:xfrm>
        </p:grpSpPr>
        <p:sp>
          <p:nvSpPr>
            <p:cNvPr id="13" name="Ovale 10"/>
            <p:cNvSpPr>
              <a:spLocks noChangeArrowheads="1"/>
            </p:cNvSpPr>
            <p:nvPr/>
          </p:nvSpPr>
          <p:spPr bwMode="auto">
            <a:xfrm>
              <a:off x="5796136" y="4117990"/>
              <a:ext cx="2376264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altLang="it-IT" sz="1200" b="1"/>
            </a:p>
          </p:txBody>
        </p:sp>
        <p:sp>
          <p:nvSpPr>
            <p:cNvPr id="14" name="CasellaDiTesto 14"/>
            <p:cNvSpPr txBox="1">
              <a:spLocks noChangeArrowheads="1"/>
            </p:cNvSpPr>
            <p:nvPr/>
          </p:nvSpPr>
          <p:spPr bwMode="auto">
            <a:xfrm>
              <a:off x="5796136" y="4645466"/>
              <a:ext cx="792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2000" b="1" dirty="0">
                  <a:latin typeface="+mn-lt"/>
                </a:rPr>
                <a:t>ETA’</a:t>
              </a:r>
              <a:endParaRPr lang="it-IT" altLang="it-IT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CasellaDiTesto 15"/>
            <p:cNvSpPr txBox="1">
              <a:spLocks noChangeArrowheads="1"/>
            </p:cNvSpPr>
            <p:nvPr/>
          </p:nvSpPr>
          <p:spPr bwMode="auto">
            <a:xfrm>
              <a:off x="6517130" y="4550779"/>
              <a:ext cx="1927432" cy="64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MEDIA 43,7 +/- 11,36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MIN 16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altLang="it-IT" sz="1200" b="1" dirty="0">
                  <a:latin typeface="+mn-lt"/>
                </a:rPr>
                <a:t>MAX 72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019746" y="1780674"/>
            <a:ext cx="662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66,5%</a:t>
            </a:r>
            <a:endParaRPr lang="it-I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994083" y="3453064"/>
            <a:ext cx="62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11,3%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979695" y="3447958"/>
            <a:ext cx="697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10,9%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011884" y="3447958"/>
            <a:ext cx="540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9,8%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37900" y="3256790"/>
            <a:ext cx="613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0" y="149897"/>
            <a:ext cx="5264368" cy="31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04" y="466004"/>
            <a:ext cx="47990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1" y="3349152"/>
            <a:ext cx="5114457" cy="315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51522"/>
              </p:ext>
            </p:extLst>
          </p:nvPr>
        </p:nvGraphicFramePr>
        <p:xfrm>
          <a:off x="7555840" y="5007048"/>
          <a:ext cx="3187582" cy="1257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8810">
                  <a:extLst>
                    <a:ext uri="{9D8B030D-6E8A-4147-A177-3AD203B41FA5}">
                      <a16:colId xmlns:a16="http://schemas.microsoft.com/office/drawing/2014/main" val="1088529898"/>
                    </a:ext>
                  </a:extLst>
                </a:gridCol>
                <a:gridCol w="772957">
                  <a:extLst>
                    <a:ext uri="{9D8B030D-6E8A-4147-A177-3AD203B41FA5}">
                      <a16:colId xmlns:a16="http://schemas.microsoft.com/office/drawing/2014/main" val="126667314"/>
                    </a:ext>
                  </a:extLst>
                </a:gridCol>
                <a:gridCol w="697921">
                  <a:extLst>
                    <a:ext uri="{9D8B030D-6E8A-4147-A177-3AD203B41FA5}">
                      <a16:colId xmlns:a16="http://schemas.microsoft.com/office/drawing/2014/main" val="2671552596"/>
                    </a:ext>
                  </a:extLst>
                </a:gridCol>
                <a:gridCol w="807894">
                  <a:extLst>
                    <a:ext uri="{9D8B030D-6E8A-4147-A177-3AD203B41FA5}">
                      <a16:colId xmlns:a16="http://schemas.microsoft.com/office/drawing/2014/main" val="650597524"/>
                    </a:ext>
                  </a:extLst>
                </a:gridCol>
              </a:tblGrid>
              <a:tr h="23943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NADIR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%EWL</a:t>
                      </a:r>
                      <a:endParaRPr lang="it-IT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%TWL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PERIODO</a:t>
                      </a:r>
                      <a:endParaRPr lang="it-I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71211"/>
                  </a:ext>
                </a:extLst>
              </a:tr>
              <a:tr h="23943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SG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30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86,85%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35,44%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18 mesi</a:t>
                      </a:r>
                      <a:endParaRPr lang="it-I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36842"/>
                  </a:ext>
                </a:extLst>
              </a:tr>
              <a:tr h="23943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OAGB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30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83,71%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38,58%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18 mesi</a:t>
                      </a:r>
                      <a:endParaRPr lang="it-I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680818"/>
                  </a:ext>
                </a:extLst>
              </a:tr>
              <a:tr h="23943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RYGB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30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93,93%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36,24%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18 mesi</a:t>
                      </a:r>
                      <a:endParaRPr lang="it-I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49454"/>
                  </a:ext>
                </a:extLst>
              </a:tr>
              <a:tr h="239430">
                <a:tc>
                  <a:txBody>
                    <a:bodyPr/>
                    <a:lstStyle/>
                    <a:p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SADIS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300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96,9%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49,71%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18 mesi</a:t>
                      </a:r>
                      <a:endParaRPr lang="it-I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07786"/>
                  </a:ext>
                </a:extLst>
              </a:tr>
            </a:tbl>
          </a:graphicData>
        </a:graphic>
      </p:graphicFrame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6685831" y="4493204"/>
            <a:ext cx="4927600" cy="2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>
                <a:latin typeface="+mn-lt"/>
                <a:cs typeface="Arial" panose="020B0604020202020204" pitchFamily="34" charset="0"/>
              </a:rPr>
              <a:t>Complicanze </a:t>
            </a:r>
            <a:r>
              <a:rPr lang="it-IT" altLang="it-IT" sz="1200" b="1" dirty="0" err="1">
                <a:latin typeface="+mn-lt"/>
                <a:cs typeface="Arial" panose="020B0604020202020204" pitchFamily="34" charset="0"/>
              </a:rPr>
              <a:t>perioperatorie</a:t>
            </a:r>
            <a:r>
              <a:rPr lang="it-IT" altLang="it-IT" sz="1200" b="1" dirty="0">
                <a:latin typeface="+mn-lt"/>
                <a:cs typeface="Arial" panose="020B0604020202020204" pitchFamily="34" charset="0"/>
              </a:rPr>
              <a:t> periodo </a:t>
            </a:r>
            <a:r>
              <a:rPr lang="it-IT" altLang="it-IT" sz="1200" b="1" dirty="0" smtClean="0">
                <a:latin typeface="+mn-lt"/>
                <a:cs typeface="Arial" panose="020B0604020202020204" pitchFamily="34" charset="0"/>
              </a:rPr>
              <a:t>2012–2025 </a:t>
            </a:r>
            <a:r>
              <a:rPr lang="it-IT" altLang="it-IT" sz="1200" b="1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n. </a:t>
            </a:r>
            <a:r>
              <a:rPr lang="it-IT" altLang="it-IT" sz="1200" b="1" dirty="0" smtClean="0">
                <a:latin typeface="+mn-lt"/>
                <a:cs typeface="Arial" panose="020B0604020202020204" pitchFamily="34" charset="0"/>
              </a:rPr>
              <a:t>69 = 2,94%</a:t>
            </a:r>
            <a:endParaRPr lang="it-IT" altLang="it-IT" sz="1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46927" y="1590261"/>
            <a:ext cx="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n=22 </a:t>
            </a:r>
          </a:p>
          <a:p>
            <a:r>
              <a:rPr lang="it-IT" sz="900" b="1" dirty="0" smtClean="0"/>
              <a:t>%EWL= 60,28  </a:t>
            </a:r>
            <a:endParaRPr lang="it-IT" sz="9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53014" y="829649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n=1</a:t>
            </a:r>
          </a:p>
          <a:p>
            <a:r>
              <a:rPr lang="it-IT" sz="900" b="1" dirty="0" smtClean="0"/>
              <a:t>%EWL = 85,41</a:t>
            </a:r>
            <a:endParaRPr lang="it-IT" sz="900" b="1" dirty="0"/>
          </a:p>
        </p:txBody>
      </p:sp>
      <p:sp>
        <p:nvSpPr>
          <p:cNvPr id="9" name="Ovale 8"/>
          <p:cNvSpPr/>
          <p:nvPr/>
        </p:nvSpPr>
        <p:spPr>
          <a:xfrm>
            <a:off x="4683318" y="2875501"/>
            <a:ext cx="270345" cy="37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863791" y="2875501"/>
            <a:ext cx="270345" cy="37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018547" y="6077492"/>
            <a:ext cx="312821" cy="37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889267" y="6077492"/>
            <a:ext cx="280946" cy="373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828913" y="1845282"/>
            <a:ext cx="77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n</a:t>
            </a:r>
            <a:r>
              <a:rPr lang="it-IT" sz="900" b="1" dirty="0" smtClean="0"/>
              <a:t>=7</a:t>
            </a:r>
          </a:p>
          <a:p>
            <a:r>
              <a:rPr lang="it-IT" sz="900" b="1" dirty="0" smtClean="0"/>
              <a:t>%EWL= 70,2</a:t>
            </a:r>
            <a:endParaRPr lang="it-IT" sz="900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3993739" y="1507576"/>
            <a:ext cx="0" cy="390562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029740" y="5007048"/>
            <a:ext cx="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n=22 </a:t>
            </a:r>
          </a:p>
          <a:p>
            <a:r>
              <a:rPr lang="it-IT" sz="900" b="1" dirty="0" smtClean="0"/>
              <a:t>%TWL= 24,33  </a:t>
            </a:r>
            <a:endParaRPr lang="it-IT" sz="9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93556" y="5266366"/>
            <a:ext cx="89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n</a:t>
            </a:r>
            <a:r>
              <a:rPr lang="it-IT" sz="900" b="1" dirty="0" smtClean="0"/>
              <a:t>=7</a:t>
            </a:r>
          </a:p>
          <a:p>
            <a:r>
              <a:rPr lang="it-IT" sz="900" b="1" dirty="0" smtClean="0"/>
              <a:t>%</a:t>
            </a:r>
            <a:r>
              <a:rPr lang="it-IT" sz="900" b="1" dirty="0"/>
              <a:t>T</a:t>
            </a:r>
            <a:r>
              <a:rPr lang="it-IT" sz="900" b="1" dirty="0" smtClean="0"/>
              <a:t>WL= 33,47</a:t>
            </a:r>
            <a:endParaRPr lang="it-IT" sz="900" b="1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4093176" y="4875804"/>
            <a:ext cx="0" cy="390562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93739" y="4064678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n=1</a:t>
            </a:r>
          </a:p>
          <a:p>
            <a:r>
              <a:rPr lang="it-IT" sz="900" b="1" dirty="0" smtClean="0"/>
              <a:t>%TWL = 35,25</a:t>
            </a:r>
            <a:endParaRPr lang="it-IT" sz="900" b="1" dirty="0"/>
          </a:p>
        </p:txBody>
      </p:sp>
    </p:spTree>
    <p:extLst>
      <p:ext uri="{BB962C8B-B14F-4D97-AF65-F5344CB8AC3E}">
        <p14:creationId xmlns:p14="http://schemas.microsoft.com/office/powerpoint/2010/main" val="20855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524</TotalTime>
  <Words>1136</Words>
  <Application>Microsoft Office PowerPoint</Application>
  <PresentationFormat>Widescreen</PresentationFormat>
  <Paragraphs>220</Paragraphs>
  <Slides>22</Slides>
  <Notes>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RetrospectVTI</vt:lpstr>
      <vt:lpstr>Uno per tutti ma non tutti per uno: studio a lungo termine (&lt;= 13 anni) monocentrico longitudinale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Sara</cp:lastModifiedBy>
  <cp:revision>38</cp:revision>
  <dcterms:created xsi:type="dcterms:W3CDTF">2022-02-27T17:36:31Z</dcterms:created>
  <dcterms:modified xsi:type="dcterms:W3CDTF">2026-05-25T07:30:09Z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